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Radnika Next Condensed Bold" panose="020B0604020202020204" charset="-18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136998"/>
            <a:ext cx="1622626" cy="1622626"/>
          </a:xfrm>
          <a:custGeom>
            <a:avLst/>
            <a:gdLst/>
            <a:ahLst/>
            <a:cxnLst/>
            <a:rect l="l" t="t" r="r" b="b"/>
            <a:pathLst>
              <a:path w="1622626" h="1622626">
                <a:moveTo>
                  <a:pt x="0" y="0"/>
                </a:moveTo>
                <a:lnTo>
                  <a:pt x="1622626" y="0"/>
                </a:lnTo>
                <a:lnTo>
                  <a:pt x="1622626" y="1622626"/>
                </a:lnTo>
                <a:lnTo>
                  <a:pt x="0" y="1622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866328" y="5143500"/>
            <a:ext cx="1947370" cy="1190330"/>
          </a:xfrm>
          <a:custGeom>
            <a:avLst/>
            <a:gdLst/>
            <a:ahLst/>
            <a:cxnLst/>
            <a:rect l="l" t="t" r="r" b="b"/>
            <a:pathLst>
              <a:path w="1947370" h="1190330">
                <a:moveTo>
                  <a:pt x="0" y="0"/>
                </a:moveTo>
                <a:lnTo>
                  <a:pt x="1947370" y="0"/>
                </a:lnTo>
                <a:lnTo>
                  <a:pt x="1947370" y="1190330"/>
                </a:lnTo>
                <a:lnTo>
                  <a:pt x="0" y="1190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028700" y="2429961"/>
            <a:ext cx="2163665" cy="1460474"/>
          </a:xfrm>
          <a:custGeom>
            <a:avLst/>
            <a:gdLst/>
            <a:ahLst/>
            <a:cxnLst/>
            <a:rect l="l" t="t" r="r" b="b"/>
            <a:pathLst>
              <a:path w="2163665" h="1460474">
                <a:moveTo>
                  <a:pt x="0" y="0"/>
                </a:moveTo>
                <a:lnTo>
                  <a:pt x="2163665" y="0"/>
                </a:lnTo>
                <a:lnTo>
                  <a:pt x="2163665" y="1460474"/>
                </a:lnTo>
                <a:lnTo>
                  <a:pt x="0" y="1460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13558842" y="2017469"/>
            <a:ext cx="4316361" cy="43163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6666" r="-16666"/>
              </a:stretch>
            </a:blipFill>
            <a:ln w="161925" cap="sq">
              <a:solidFill>
                <a:srgbClr val="BCBAB6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552958" y="2399919"/>
            <a:ext cx="8916096" cy="662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9"/>
              </a:lnSpc>
            </a:pPr>
            <a:endParaRPr/>
          </a:p>
          <a:p>
            <a:pPr algn="l">
              <a:lnSpc>
                <a:spcPts val="3789"/>
              </a:lnSpc>
              <a:spcBef>
                <a:spcPct val="0"/>
              </a:spcBef>
            </a:pPr>
            <a:r>
              <a:rPr lang="en-US" sz="2706">
                <a:solidFill>
                  <a:srgbClr val="000000"/>
                </a:solidFill>
                <a:latin typeface=""/>
              </a:rPr>
              <a:t>wypłaciła blisko 1500 bonusów finansowych dla osób wymieniających stare piece (po 150 zł każdy)</a:t>
            </a:r>
          </a:p>
          <a:p>
            <a:pPr algn="l">
              <a:lnSpc>
                <a:spcPts val="3789"/>
              </a:lnSpc>
              <a:spcBef>
                <a:spcPct val="0"/>
              </a:spcBef>
            </a:pPr>
            <a:endParaRPr lang="en-US" sz="2706">
              <a:solidFill>
                <a:srgbClr val="000000"/>
              </a:solidFill>
              <a:latin typeface=""/>
            </a:endParaRPr>
          </a:p>
          <a:p>
            <a:pPr algn="l">
              <a:lnSpc>
                <a:spcPts val="3789"/>
              </a:lnSpc>
              <a:spcBef>
                <a:spcPct val="0"/>
              </a:spcBef>
            </a:pPr>
            <a:endParaRPr lang="en-US" sz="2706">
              <a:solidFill>
                <a:srgbClr val="000000"/>
              </a:solidFill>
              <a:latin typeface=""/>
            </a:endParaRPr>
          </a:p>
          <a:p>
            <a:pPr algn="l">
              <a:lnSpc>
                <a:spcPts val="3789"/>
              </a:lnSpc>
              <a:spcBef>
                <a:spcPct val="0"/>
              </a:spcBef>
            </a:pPr>
            <a:endParaRPr lang="en-US" sz="2706">
              <a:solidFill>
                <a:srgbClr val="000000"/>
              </a:solidFill>
              <a:latin typeface=""/>
            </a:endParaRPr>
          </a:p>
          <a:p>
            <a:pPr algn="l">
              <a:lnSpc>
                <a:spcPts val="3789"/>
              </a:lnSpc>
              <a:spcBef>
                <a:spcPct val="0"/>
              </a:spcBef>
            </a:pPr>
            <a:r>
              <a:rPr lang="en-US" sz="2706">
                <a:solidFill>
                  <a:srgbClr val="000000"/>
                </a:solidFill>
                <a:latin typeface=""/>
              </a:rPr>
              <a:t>wyprodukowała z zezłomowanych kopciuchów </a:t>
            </a:r>
          </a:p>
          <a:p>
            <a:pPr algn="l">
              <a:lnSpc>
                <a:spcPts val="3789"/>
              </a:lnSpc>
              <a:spcBef>
                <a:spcPct val="0"/>
              </a:spcBef>
            </a:pPr>
            <a:r>
              <a:rPr lang="en-US" sz="2706">
                <a:solidFill>
                  <a:srgbClr val="000000"/>
                </a:solidFill>
                <a:latin typeface=""/>
              </a:rPr>
              <a:t>ponad 350 stojaków rowerowych </a:t>
            </a:r>
          </a:p>
          <a:p>
            <a:pPr algn="l">
              <a:lnSpc>
                <a:spcPts val="3789"/>
              </a:lnSpc>
              <a:spcBef>
                <a:spcPct val="0"/>
              </a:spcBef>
            </a:pPr>
            <a:endParaRPr lang="en-US" sz="2706">
              <a:solidFill>
                <a:srgbClr val="000000"/>
              </a:solidFill>
              <a:latin typeface=""/>
            </a:endParaRPr>
          </a:p>
          <a:p>
            <a:pPr algn="l">
              <a:lnSpc>
                <a:spcPts val="3789"/>
              </a:lnSpc>
              <a:spcBef>
                <a:spcPct val="0"/>
              </a:spcBef>
            </a:pPr>
            <a:endParaRPr lang="en-US" sz="2706">
              <a:solidFill>
                <a:srgbClr val="000000"/>
              </a:solidFill>
              <a:latin typeface=""/>
            </a:endParaRPr>
          </a:p>
          <a:p>
            <a:pPr algn="l">
              <a:lnSpc>
                <a:spcPts val="3789"/>
              </a:lnSpc>
              <a:spcBef>
                <a:spcPct val="0"/>
              </a:spcBef>
            </a:pPr>
            <a:endParaRPr lang="en-US" sz="2706">
              <a:solidFill>
                <a:srgbClr val="000000"/>
              </a:solidFill>
              <a:latin typeface=""/>
            </a:endParaRPr>
          </a:p>
          <a:p>
            <a:pPr algn="l">
              <a:lnSpc>
                <a:spcPts val="3789"/>
              </a:lnSpc>
              <a:spcBef>
                <a:spcPct val="0"/>
              </a:spcBef>
            </a:pPr>
            <a:r>
              <a:rPr lang="en-US" sz="2706">
                <a:solidFill>
                  <a:srgbClr val="000000"/>
                </a:solidFill>
                <a:latin typeface=""/>
              </a:rPr>
              <a:t>dotarła z informacją o programie i szkodliwości </a:t>
            </a:r>
          </a:p>
          <a:p>
            <a:pPr algn="l">
              <a:lnSpc>
                <a:spcPts val="3789"/>
              </a:lnSpc>
              <a:spcBef>
                <a:spcPct val="0"/>
              </a:spcBef>
            </a:pPr>
            <a:r>
              <a:rPr lang="en-US" sz="2706">
                <a:solidFill>
                  <a:srgbClr val="000000"/>
                </a:solidFill>
                <a:latin typeface=""/>
              </a:rPr>
              <a:t>niskiej emisji do ponad 13,5 mln odbiorców</a:t>
            </a:r>
          </a:p>
          <a:p>
            <a:pPr algn="l">
              <a:lnSpc>
                <a:spcPts val="3509"/>
              </a:lnSpc>
              <a:spcBef>
                <a:spcPct val="0"/>
              </a:spcBef>
            </a:pPr>
            <a:endParaRPr lang="en-US" sz="2706">
              <a:solidFill>
                <a:srgbClr val="000000"/>
              </a:solidFill>
              <a:latin typeface="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1688803" y="5143500"/>
            <a:ext cx="4277451" cy="427745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16666" r="-16666"/>
              </a:stretch>
            </a:blipFill>
            <a:ln w="161925" cap="sq">
              <a:solidFill>
                <a:srgbClr val="BCBAB6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441399" y="376778"/>
            <a:ext cx="3049709" cy="1580915"/>
          </a:xfrm>
          <a:custGeom>
            <a:avLst/>
            <a:gdLst/>
            <a:ahLst/>
            <a:cxnLst/>
            <a:rect l="l" t="t" r="r" b="b"/>
            <a:pathLst>
              <a:path w="3049709" h="1580915">
                <a:moveTo>
                  <a:pt x="0" y="0"/>
                </a:moveTo>
                <a:lnTo>
                  <a:pt x="3049709" y="0"/>
                </a:lnTo>
                <a:lnTo>
                  <a:pt x="3049709" y="1580915"/>
                </a:lnTo>
                <a:lnTo>
                  <a:pt x="0" y="1580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1324338" y="291053"/>
            <a:ext cx="11505309" cy="1482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1"/>
              </a:lnSpc>
            </a:pPr>
            <a:r>
              <a:rPr lang="en-US" sz="4244">
                <a:solidFill>
                  <a:srgbClr val="000000"/>
                </a:solidFill>
                <a:latin typeface="Radnika Next Condensed Bold"/>
              </a:rPr>
              <a:t>W ramach kampanii “Jutro bez smogu” </a:t>
            </a:r>
          </a:p>
          <a:p>
            <a:pPr algn="ctr">
              <a:lnSpc>
                <a:spcPts val="5941"/>
              </a:lnSpc>
            </a:pPr>
            <a:r>
              <a:rPr lang="en-US" sz="4244">
                <a:solidFill>
                  <a:srgbClr val="000000"/>
                </a:solidFill>
                <a:latin typeface="Radnika Next Condensed Bold"/>
              </a:rPr>
              <a:t>firma ArcelorMittal Poland: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Niestandardowy</PresentationFormat>
  <Paragraphs>14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Radnika Next Condensed Bold</vt:lpstr>
      <vt:lpstr>Arial</vt:lpstr>
      <vt:lpstr>Calibri</vt:lpstr>
      <vt:lpstr>Office Theme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 wypłaciła blisko 1500 bonusów finansowych dla osób wymieniających stare piece (po 150 zł każdy) – wyprodukowała z zezłomowanych kopciuchów ponad 100 stojaków rowerowych w 2018 roku i 250 w 2019 roku – dotarła z informacją o programie i szkodliwości</dc:title>
  <dc:creator>Karolina Szyller</dc:creator>
  <cp:lastModifiedBy>Karolina Szyller</cp:lastModifiedBy>
  <cp:revision>1</cp:revision>
  <dcterms:created xsi:type="dcterms:W3CDTF">2006-08-16T00:00:00Z</dcterms:created>
  <dcterms:modified xsi:type="dcterms:W3CDTF">2024-07-02T10:36:43Z</dcterms:modified>
  <dc:identifier>DAGFw8H72bk</dc:identifier>
</cp:coreProperties>
</file>